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9" r:id="rId3"/>
    <p:sldMasterId id="2147483710" r:id="rId4"/>
    <p:sldMasterId id="2147483711" r:id="rId5"/>
    <p:sldMasterId id="2147483712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</p:sldIdLst>
  <p:sldSz cy="5143500" cx="9144000"/>
  <p:notesSz cx="6858000" cy="9144000"/>
  <p:embeddedFontLst>
    <p:embeddedFont>
      <p:font typeface="Roboto"/>
      <p:regular r:id="rId68"/>
      <p:bold r:id="rId69"/>
      <p:italic r:id="rId70"/>
      <p:boldItalic r:id="rId71"/>
    </p:embeddedFont>
    <p:embeddedFont>
      <p:font typeface="Open Sans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73" Type="http://schemas.openxmlformats.org/officeDocument/2006/relationships/font" Target="fonts/OpenSans-bold.fntdata"/><Relationship Id="rId72" Type="http://schemas.openxmlformats.org/officeDocument/2006/relationships/font" Target="fonts/OpenSans-regular.fntdata"/><Relationship Id="rId31" Type="http://schemas.openxmlformats.org/officeDocument/2006/relationships/slide" Target="slides/slide23.xml"/><Relationship Id="rId75" Type="http://schemas.openxmlformats.org/officeDocument/2006/relationships/font" Target="fonts/OpenSans-boldItalic.fntdata"/><Relationship Id="rId30" Type="http://schemas.openxmlformats.org/officeDocument/2006/relationships/slide" Target="slides/slide22.xml"/><Relationship Id="rId74" Type="http://schemas.openxmlformats.org/officeDocument/2006/relationships/font" Target="fonts/OpenSans-italic.fntdata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slide" Target="slides/slide58.xml"/><Relationship Id="rId21" Type="http://schemas.openxmlformats.org/officeDocument/2006/relationships/slide" Target="slides/slide13.xml"/><Relationship Id="rId65" Type="http://schemas.openxmlformats.org/officeDocument/2006/relationships/slide" Target="slides/slide57.xml"/><Relationship Id="rId24" Type="http://schemas.openxmlformats.org/officeDocument/2006/relationships/slide" Target="slides/slide16.xml"/><Relationship Id="rId68" Type="http://schemas.openxmlformats.org/officeDocument/2006/relationships/font" Target="fonts/Roboto-regular.fntdata"/><Relationship Id="rId23" Type="http://schemas.openxmlformats.org/officeDocument/2006/relationships/slide" Target="slides/slide15.xml"/><Relationship Id="rId67" Type="http://schemas.openxmlformats.org/officeDocument/2006/relationships/slide" Target="slides/slide59.xml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Roboto-bold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gif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gif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683f9263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683f9263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3f9263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3f9263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7faf6a644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7faf6a64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7faf6a64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7faf6a64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babc7d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7babc7d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7faf6a64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7faf6a64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683f9263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683f9263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a41e62f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5a41e62f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83f9263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683f9263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6ff707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6ff707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a41e62f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5a41e62f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faf6a64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faf6a64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faf6a644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faf6a644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6fdbee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6fdbee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950c00dfc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950c00dfc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950c00dfc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950c00dfc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6ebaa6d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6ebaa6d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651832b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651832b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8054c7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8054c7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6fdbee6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6fdbee6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c6fdbee6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c6fdbee6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c6fdbee6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c6fdbee6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6fdbee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6fdbee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6fdbee6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6fdbee6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950c00d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950c00d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6fdbee6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6fdbee6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c6fdbee6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c6fdbee6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c6fdbee6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c6fdbee6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c6fdbee6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c6fdbee6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7faf6a64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7faf6a64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c6fdbee6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c6fdbee6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c6fdbee6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c6fdbee6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c6fdbee6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c6fdbee6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fdbee6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fdbee6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c6fdbee6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c6fdbee6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8043c3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68043c3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7faf6a64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7faf6a64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683f9263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683f9263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7faf6a64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7faf6a64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7faf6a64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7faf6a64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7faf6a64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7faf6a64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683f9263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683f9263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83f9263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683f9263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94f28ab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94f28ab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685fb2e68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685fb2e68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68043c3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68043c3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measurements that you should use for your dimensions.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independent pixels are independent of screen resolution.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10px will look a lot smaller on a higher resolution screen, but Android will scale 10dp to look right on different resolution screens.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does the same for text size. 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950c00df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950c00df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7faf6a64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7faf6a6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7faf6a6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7faf6a6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683f9263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683f9263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a41e62f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a41e62f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a41e62f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a41e62f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c6438653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c6438653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a41e62f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a41e62f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hyperlink" Target="http://creativecommons.org/licenses/by-nc/4.0/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jpg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hyperlink" Target="http://creativecommons.org/licenses/by-nc/4.0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jpg"/><Relationship Id="rId3" Type="http://schemas.openxmlformats.org/officeDocument/2006/relationships/image" Target="../media/image13.png"/><Relationship Id="rId4" Type="http://schemas.openxmlformats.org/officeDocument/2006/relationships/hyperlink" Target="http://creativecommons.org/licenses/by-nc/4.0/" TargetMode="External"/><Relationship Id="rId5" Type="http://schemas.openxmlformats.org/officeDocument/2006/relationships/image" Target="../media/image1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330475" y="4707300"/>
            <a:ext cx="2302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r>
              <a:rPr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 1 1">
  <p:cSld name="CUSTOM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eloperDays-Europe-Slide-Templates_updated-03.jpg" id="71" name="Google Shape;71;p14"/>
          <p:cNvPicPr preferRelativeResize="0"/>
          <p:nvPr/>
        </p:nvPicPr>
        <p:blipFill rotWithShape="1">
          <a:blip r:embed="rId2">
            <a:alphaModFix/>
          </a:blip>
          <a:srcRect b="0" l="29" r="19" t="0"/>
          <a:stretch/>
        </p:blipFill>
        <p:spPr>
          <a:xfrm>
            <a:off x="0" y="0"/>
            <a:ext cx="9143998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6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6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6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>
            <p:ph idx="4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9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3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2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9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9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9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9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9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2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2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5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5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3" name="Google Shape;283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5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7" name="Google Shape;287;p5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8" name="Google Shape;288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1" name="Google Shape;291;p5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5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5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1" name="Google Shape;301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2" name="Google Shape;302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9" name="Google Shape;309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0" name="Google Shape;310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314" name="Google Shape;314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320" name="Google Shape;32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321" name="Google Shape;32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65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6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5" name="Google Shape;325;p6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6" name="Google Shape;326;p65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6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8" name="Google Shape;328;p65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2375" y="4748263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5"/>
          <p:cNvSpPr txBox="1"/>
          <p:nvPr/>
        </p:nvSpPr>
        <p:spPr>
          <a:xfrm>
            <a:off x="2381682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65"/>
          <p:cNvSpPr txBox="1"/>
          <p:nvPr/>
        </p:nvSpPr>
        <p:spPr>
          <a:xfrm>
            <a:off x="4481227" y="4668925"/>
            <a:ext cx="1338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Text and  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Scrolling Views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6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6" Type="http://schemas.openxmlformats.org/officeDocument/2006/relationships/theme" Target="../theme/theme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9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image" Target="../media/image13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07150" y="4761375"/>
            <a:ext cx="2325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</a:t>
            </a: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4407225" y="4587750"/>
            <a:ext cx="120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2229275" y="4761375"/>
            <a:ext cx="2314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2279675" y="4761375"/>
            <a:ext cx="2316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4407225" y="4587750"/>
            <a:ext cx="130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68" name="Google Shape;268;p5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1" name="Google Shape;271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4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2293925" y="4761375"/>
            <a:ext cx="2299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54"/>
          <p:cNvSpPr txBox="1"/>
          <p:nvPr/>
        </p:nvSpPr>
        <p:spPr>
          <a:xfrm>
            <a:off x="4481225" y="4592725"/>
            <a:ext cx="1289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eveloper.android.com/reference/android/content/Context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reference/android/view/View.html" TargetMode="External"/><Relationship Id="rId4" Type="http://schemas.openxmlformats.org/officeDocument/2006/relationships/hyperlink" Target="https://developer.android.com/training/custom-views/create-view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.android.com/reference/android/support/constraint/ConstraintLayout.html" TargetMode="External"/><Relationship Id="rId4" Type="http://schemas.openxmlformats.org/officeDocument/2006/relationships/hyperlink" Target="https://developer.android.com/reference/android/widget/ScrollView.html" TargetMode="External"/><Relationship Id="rId5" Type="http://schemas.openxmlformats.org/officeDocument/2006/relationships/hyperlink" Target="https://developer.android.com/reference/android/support/v7/widget/RecyclerView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eveloper.android.com/reference/android/view/ViewGroup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7.png"/><Relationship Id="rId6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Relationship Id="rId4" Type="http://schemas.openxmlformats.org/officeDocument/2006/relationships/image" Target="../media/image41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png"/><Relationship Id="rId4" Type="http://schemas.openxmlformats.org/officeDocument/2006/relationships/image" Target="../media/image32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3.png"/><Relationship Id="rId6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0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Relationship Id="rId4" Type="http://schemas.openxmlformats.org/officeDocument/2006/relationships/image" Target="../media/image4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developers.google.com/android/reference/com/google/android/gms/location/DetectedActivity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layout-objects.html" TargetMode="External"/><Relationship Id="rId10" Type="http://schemas.openxmlformats.org/officeDocument/2006/relationships/hyperlink" Target="http://developer.android.com/guide/topics/ui/declaring-layout.html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view/View.html" TargetMode="External"/><Relationship Id="rId9" Type="http://schemas.openxmlformats.org/officeDocument/2006/relationships/hyperlink" Target="http://developer.android.com/reference/android/widget/TextView.html" TargetMode="External"/><Relationship Id="rId5" Type="http://schemas.openxmlformats.org/officeDocument/2006/relationships/hyperlink" Target="https://en.wikipedia.org/wiki/Device_independent_pixel" TargetMode="External"/><Relationship Id="rId6" Type="http://schemas.openxmlformats.org/officeDocument/2006/relationships/hyperlink" Target="http://developer.android.com/reference/android/widget/Button.html" TargetMode="External"/><Relationship Id="rId7" Type="http://schemas.openxmlformats.org/officeDocument/2006/relationships/hyperlink" Target="http://developer.android.com/reference/android/widget/Button.html" TargetMode="External"/><Relationship Id="rId8" Type="http://schemas.openxmlformats.org/officeDocument/2006/relationships/hyperlink" Target="http://developer.android.com/reference/android/widget/TextView.html" TargetMode="External"/></Relationships>
</file>

<file path=ppt/slides/_rels/slide57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overview.html" TargetMode="External"/><Relationship Id="rId10" Type="http://schemas.openxmlformats.org/officeDocument/2006/relationships/hyperlink" Target="http://developer.android.com/tools/help/image-asset-studio.html" TargetMode="External"/><Relationship Id="rId13" Type="http://schemas.openxmlformats.org/officeDocument/2006/relationships/hyperlink" Target="https://en.wikipedia.org/wiki/Model%E2%80%93view%E2%80%93presenter" TargetMode="External"/><Relationship Id="rId12" Type="http://schemas.openxmlformats.org/officeDocument/2006/relationships/hyperlink" Target="https://developers.google.com/android/for-all/vocab-words/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://developer.android.com/guide/topics/resources/index.html" TargetMode="External"/><Relationship Id="rId4" Type="http://schemas.openxmlformats.org/officeDocument/2006/relationships/hyperlink" Target="https://developer.android.com/reference/android/graphics/Color.html" TargetMode="External"/><Relationship Id="rId9" Type="http://schemas.openxmlformats.org/officeDocument/2006/relationships/hyperlink" Target="http://developer.android.com/tools/studio/index.html" TargetMode="External"/><Relationship Id="rId14" Type="http://schemas.openxmlformats.org/officeDocument/2006/relationships/hyperlink" Target="https://en.wikipedia.org/wiki/Architectural_pattern" TargetMode="External"/><Relationship Id="rId5" Type="http://schemas.openxmlformats.org/officeDocument/2006/relationships/hyperlink" Target="http://developer.android.com/reference/android/R.color.html" TargetMode="External"/><Relationship Id="rId6" Type="http://schemas.openxmlformats.org/officeDocument/2006/relationships/hyperlink" Target="http://developer.android.com/reference/android/R.color.html" TargetMode="External"/><Relationship Id="rId7" Type="http://schemas.openxmlformats.org/officeDocument/2006/relationships/hyperlink" Target="http://developer.android.com/training/multiscreen/screendensities.html" TargetMode="External"/><Relationship Id="rId8" Type="http://schemas.openxmlformats.org/officeDocument/2006/relationships/hyperlink" Target="http://www.color-hex.com/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oogle-developer-training.github.io/android-developer-fundamentals-course-concepts-v2/unit-1-get-started/lesson-1-build-your-first-app/1-2-c-layouts-and-resources-for-the-ui/1-2-c-layouts-and-resources-for-the-ui.html" TargetMode="External"/><Relationship Id="rId4" Type="http://schemas.openxmlformats.org/officeDocument/2006/relationships/hyperlink" Target="https://codelabs.developers.google.com/codelabs/android-training-layout-editor-part-a" TargetMode="External"/><Relationship Id="rId5" Type="http://schemas.openxmlformats.org/officeDocument/2006/relationships/hyperlink" Target="https://codelabs.developers.google.com/codelabs/android-training-layout-editor-part-b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reference/android/support/constraint/ConstraintLayout.html" TargetMode="External"/><Relationship Id="rId10" Type="http://schemas.openxmlformats.org/officeDocument/2006/relationships/hyperlink" Target="https://developer.android.com/reference/android/widget/ImageView.html" TargetMode="External"/><Relationship Id="rId12" Type="http://schemas.openxmlformats.org/officeDocument/2006/relationships/hyperlink" Target="https://developer.android.com/reference/android/widget/LinearLayout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widget/TextView.html" TargetMode="External"/><Relationship Id="rId9" Type="http://schemas.openxmlformats.org/officeDocument/2006/relationships/hyperlink" Target="https://developer.android.com/reference/android/widget/RecyclerView.html" TargetMode="External"/><Relationship Id="rId5" Type="http://schemas.openxmlformats.org/officeDocument/2006/relationships/hyperlink" Target="https://developer.android.com/reference/android/widget/EditText.html" TargetMode="External"/><Relationship Id="rId6" Type="http://schemas.openxmlformats.org/officeDocument/2006/relationships/hyperlink" Target="https://developer.android.com/reference/android/widget/Button.html" TargetMode="External"/><Relationship Id="rId7" Type="http://schemas.openxmlformats.org/officeDocument/2006/relationships/hyperlink" Target="https://developer.android.com/guide/topics/ui/menus.html" TargetMode="External"/><Relationship Id="rId8" Type="http://schemas.openxmlformats.org/officeDocument/2006/relationships/hyperlink" Target="https://developer.android.com/reference/android/widget/ScrollView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20.png"/><Relationship Id="rId7" Type="http://schemas.openxmlformats.org/officeDocument/2006/relationships/image" Target="../media/image19.pn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67"/>
          <p:cNvSpPr txBox="1"/>
          <p:nvPr>
            <p:ph type="title"/>
          </p:nvPr>
        </p:nvSpPr>
        <p:spPr>
          <a:xfrm>
            <a:off x="195700" y="1288400"/>
            <a:ext cx="4045200" cy="15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341" name="Google Shape;341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67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343" name="Google Shape;343;p67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Android Studio l</a:t>
            </a:r>
            <a:r>
              <a:rPr lang="en">
                <a:solidFill>
                  <a:srgbClr val="FFFFFF"/>
                </a:solidFill>
              </a:rPr>
              <a:t>ayout editor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7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6" name="Google Shape;41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2400"/>
            <a:ext cx="5174699" cy="35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76"/>
          <p:cNvSpPr txBox="1"/>
          <p:nvPr>
            <p:ph idx="1" type="body"/>
          </p:nvPr>
        </p:nvSpPr>
        <p:spPr>
          <a:xfrm>
            <a:off x="5894175" y="1100750"/>
            <a:ext cx="293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XML layout file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Design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b="1" lang="en" sz="2000">
                <a:solidFill>
                  <a:schemeClr val="dk1"/>
                </a:solidFill>
              </a:rPr>
              <a:t>Text</a:t>
            </a:r>
            <a:r>
              <a:rPr lang="en" sz="2000">
                <a:solidFill>
                  <a:schemeClr val="dk1"/>
                </a:solidFill>
              </a:rPr>
              <a:t> tabs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Palette</a:t>
            </a:r>
            <a:r>
              <a:rPr lang="en" sz="2000">
                <a:solidFill>
                  <a:schemeClr val="dk1"/>
                </a:solidFill>
              </a:rPr>
              <a:t> pane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Component Tree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Design and blueprint panes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Attributes</a:t>
            </a:r>
            <a:r>
              <a:rPr lang="en" sz="2000">
                <a:solidFill>
                  <a:schemeClr val="dk1"/>
                </a:solidFill>
              </a:rPr>
              <a:t> tab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defined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&lt;TextView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android:id="@+id/show_count"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android:layout_width="match_parent"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android:layout_height="wrap_content"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android:background="@color/myBackgroundColor"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android:text="@string/count_initial_value"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android:textColor="@color/colorPrimary"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android:textSize="@dimen/count_text_size"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android:textStyle="bold"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7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8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78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android:&lt;property_name&gt;="&lt;property_value&gt;"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android:layout_width="match_parent"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android:&lt;property_name&gt;="@&lt;resource_type&gt;/resource_id"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android:text="@string/button_label_next"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android:&lt;property_name&gt;="@+id/view_id"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android:id="@+id/show_count"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Create View in Java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/>
          <p:nvPr>
            <p:ph idx="1" type="body"/>
          </p:nvPr>
        </p:nvSpPr>
        <p:spPr>
          <a:xfrm>
            <a:off x="311700" y="1457275"/>
            <a:ext cx="84234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7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79"/>
          <p:cNvSpPr txBox="1"/>
          <p:nvPr/>
        </p:nvSpPr>
        <p:spPr>
          <a:xfrm>
            <a:off x="5287625" y="1097425"/>
            <a:ext cx="12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999999"/>
                </a:solidFill>
              </a:rPr>
              <a:t>context</a:t>
            </a:r>
            <a:endParaRPr i="1" sz="2400">
              <a:solidFill>
                <a:srgbClr val="999999"/>
              </a:solidFill>
            </a:endParaRPr>
          </a:p>
        </p:txBody>
      </p:sp>
      <p:cxnSp>
        <p:nvCxnSpPr>
          <p:cNvPr id="440" name="Google Shape;440;p79"/>
          <p:cNvCxnSpPr/>
          <p:nvPr/>
        </p:nvCxnSpPr>
        <p:spPr>
          <a:xfrm flipH="1">
            <a:off x="5919425" y="1651525"/>
            <a:ext cx="11100" cy="48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0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What is the context?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80"/>
          <p:cNvSpPr txBox="1"/>
          <p:nvPr>
            <p:ph idx="1" type="body"/>
          </p:nvPr>
        </p:nvSpPr>
        <p:spPr>
          <a:xfrm>
            <a:off x="249125" y="1068450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Context</a:t>
            </a:r>
            <a:r>
              <a:rPr lang="en"/>
              <a:t> is an interface to global information about an application environment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context: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Context context = getApplicationContext();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 is its own context: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8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Custom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 100 (!) different types of views available from the Android system, all children of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class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necessary, </a:t>
            </a:r>
            <a:r>
              <a:rPr lang="en" u="sng">
                <a:solidFill>
                  <a:schemeClr val="hlink"/>
                </a:solidFill>
                <a:hlinkClick r:id="rId4"/>
              </a:rPr>
              <a:t>create custom views</a:t>
            </a:r>
            <a:r>
              <a:rPr lang="en"/>
              <a:t> by subclassing existing views 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/>
              <a:t> class</a:t>
            </a:r>
            <a:endParaRPr/>
          </a:p>
        </p:txBody>
      </p:sp>
      <p:sp>
        <p:nvSpPr>
          <p:cNvPr id="454" name="Google Shape;454;p8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ViewGroup and View hierarchy</a:t>
            </a:r>
            <a:endParaRPr/>
          </a:p>
        </p:txBody>
      </p:sp>
      <p:sp>
        <p:nvSpPr>
          <p:cNvPr id="460" name="Google Shape;460;p8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ViewGroup contains "child"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8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P</a:t>
            </a:r>
            <a:r>
              <a:rPr lang="en"/>
              <a:t>ositions</a:t>
            </a:r>
            <a:r>
              <a:rPr lang="en">
                <a:solidFill>
                  <a:srgbClr val="000000"/>
                </a:solidFill>
              </a:rPr>
              <a:t> UI elements using constraint connections to other elements and to the layout edges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ScrollView</a:t>
            </a:r>
            <a:r>
              <a:rPr lang="en">
                <a:solidFill>
                  <a:srgbClr val="000000"/>
                </a:solidFill>
              </a:rPr>
              <a:t>: Contains one element and enables scrolling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RecyclerView</a:t>
            </a:r>
            <a:r>
              <a:rPr lang="en">
                <a:solidFill>
                  <a:srgbClr val="000000"/>
                </a:solidFill>
              </a:rPr>
              <a:t>: Contains a list of elements and enables scrolling by adding and removing elements dynamically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7" name="Google Shape;467;p8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ViewGroups for layouts </a:t>
            </a:r>
            <a:endParaRPr/>
          </a:p>
        </p:txBody>
      </p:sp>
      <p:sp>
        <p:nvSpPr>
          <p:cNvPr id="473" name="Google Shape;473;p8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Layouts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are specific types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ViewGroups</a:t>
            </a:r>
            <a:r>
              <a:rPr lang="en"/>
              <a:t> (subclasses of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ViewGroup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contain child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 be in a row, column, grid, table, absolute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74" name="Google Shape;474;p8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80" name="Google Shape;480;p8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620048"/>
            <a:ext cx="1952225" cy="14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678" y="1620050"/>
            <a:ext cx="1952225" cy="14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5"/>
          <p:cNvSpPr txBox="1"/>
          <p:nvPr/>
        </p:nvSpPr>
        <p:spPr>
          <a:xfrm>
            <a:off x="9187" y="3265925"/>
            <a:ext cx="2279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LinearLayout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85"/>
          <p:cNvSpPr txBox="1"/>
          <p:nvPr/>
        </p:nvSpPr>
        <p:spPr>
          <a:xfrm>
            <a:off x="2125150" y="3265925"/>
            <a:ext cx="242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5" name="Google Shape;48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6425" y="1620050"/>
            <a:ext cx="1952225" cy="143976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85"/>
          <p:cNvSpPr txBox="1"/>
          <p:nvPr/>
        </p:nvSpPr>
        <p:spPr>
          <a:xfrm>
            <a:off x="4631925" y="3265925"/>
            <a:ext cx="168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GridLayout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7" name="Google Shape;48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1620049"/>
            <a:ext cx="1952225" cy="143976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85"/>
          <p:cNvSpPr txBox="1"/>
          <p:nvPr/>
        </p:nvSpPr>
        <p:spPr>
          <a:xfrm>
            <a:off x="6658246" y="3265925"/>
            <a:ext cx="195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TableLayout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9" name="Google Shape;489;p85"/>
          <p:cNvCxnSpPr/>
          <p:nvPr/>
        </p:nvCxnSpPr>
        <p:spPr>
          <a:xfrm>
            <a:off x="3447525" y="2817350"/>
            <a:ext cx="240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0" name="Google Shape;490;p85"/>
          <p:cNvCxnSpPr/>
          <p:nvPr/>
        </p:nvCxnSpPr>
        <p:spPr>
          <a:xfrm flipH="1">
            <a:off x="3011868" y="2594925"/>
            <a:ext cx="370800" cy="13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1" name="Google Shape;491;p85"/>
          <p:cNvCxnSpPr/>
          <p:nvPr/>
        </p:nvCxnSpPr>
        <p:spPr>
          <a:xfrm>
            <a:off x="3317782" y="2594925"/>
            <a:ext cx="537300" cy="129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8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r>
              <a:rPr lang="en"/>
              <a:t> Layouts and resources for the UI</a:t>
            </a:r>
            <a:endParaRPr/>
          </a:p>
        </p:txBody>
      </p:sp>
      <p:sp>
        <p:nvSpPr>
          <p:cNvPr id="349" name="Google Shape;349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97" name="Google Shape;497;p86"/>
          <p:cNvSpPr txBox="1"/>
          <p:nvPr>
            <p:ph idx="1" type="body"/>
          </p:nvPr>
        </p:nvSpPr>
        <p:spPr>
          <a:xfrm>
            <a:off x="311700" y="1021675"/>
            <a:ext cx="87093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C</a:t>
            </a:r>
            <a:r>
              <a:rPr lang="en"/>
              <a:t>onnect views with constraints 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: Horizontal or vertical row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RelativeLayout</a:t>
            </a:r>
            <a:r>
              <a:rPr lang="en">
                <a:solidFill>
                  <a:srgbClr val="000000"/>
                </a:solidFill>
              </a:rPr>
              <a:t>: Child views relative to each other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TableLayout</a:t>
            </a:r>
            <a:r>
              <a:rPr lang="en">
                <a:solidFill>
                  <a:srgbClr val="000000"/>
                </a:solidFill>
              </a:rPr>
              <a:t>: Rows and columns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FrameLayout</a:t>
            </a:r>
            <a:r>
              <a:rPr lang="en">
                <a:solidFill>
                  <a:srgbClr val="000000"/>
                </a:solidFill>
              </a:rPr>
              <a:t>: Shows one child of a stack of children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98" name="Google Shape;498;p8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Class hierarchy vs. layout hierarchy</a:t>
            </a:r>
            <a:endParaRPr/>
          </a:p>
        </p:txBody>
      </p:sp>
      <p:sp>
        <p:nvSpPr>
          <p:cNvPr id="504" name="Google Shape;504;p8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class-hierarchy is standard object-oriented class inheritance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is-an Object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Superclass-subclass relationship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Layout hierarchy is how views are visually arranged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chemeClr val="dk1"/>
                </a:solidFill>
              </a:rPr>
              <a:t> can contain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s arranged in a row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Parent-child relationship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5" name="Google Shape;505;p8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viewgroups and views</a:t>
            </a:r>
            <a:endParaRPr/>
          </a:p>
        </p:txBody>
      </p:sp>
      <p:sp>
        <p:nvSpPr>
          <p:cNvPr id="511" name="Google Shape;511;p8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88"/>
          <p:cNvSpPr/>
          <p:nvPr/>
        </p:nvSpPr>
        <p:spPr>
          <a:xfrm>
            <a:off x="3577750" y="1294275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3" name="Google Shape;513;p88"/>
          <p:cNvSpPr/>
          <p:nvPr/>
        </p:nvSpPr>
        <p:spPr>
          <a:xfrm>
            <a:off x="1914000" y="2251450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4" name="Google Shape;514;p88"/>
          <p:cNvSpPr/>
          <p:nvPr/>
        </p:nvSpPr>
        <p:spPr>
          <a:xfrm>
            <a:off x="3838900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5" name="Google Shape;515;p88"/>
          <p:cNvSpPr/>
          <p:nvPr/>
        </p:nvSpPr>
        <p:spPr>
          <a:xfrm>
            <a:off x="5187475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6" name="Google Shape;516;p88"/>
          <p:cNvSpPr/>
          <p:nvPr/>
        </p:nvSpPr>
        <p:spPr>
          <a:xfrm>
            <a:off x="7183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7" name="Google Shape;517;p88"/>
          <p:cNvSpPr/>
          <p:nvPr/>
        </p:nvSpPr>
        <p:spPr>
          <a:xfrm>
            <a:off x="191400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8" name="Google Shape;518;p88"/>
          <p:cNvSpPr/>
          <p:nvPr/>
        </p:nvSpPr>
        <p:spPr>
          <a:xfrm>
            <a:off x="31096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cxnSp>
        <p:nvCxnSpPr>
          <p:cNvPr id="519" name="Google Shape;519;p88"/>
          <p:cNvCxnSpPr>
            <a:stCxn id="512" idx="2"/>
            <a:endCxn id="513" idx="0"/>
          </p:cNvCxnSpPr>
          <p:nvPr/>
        </p:nvCxnSpPr>
        <p:spPr>
          <a:xfrm flipH="1">
            <a:off x="2696950" y="1866975"/>
            <a:ext cx="16638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88"/>
          <p:cNvCxnSpPr>
            <a:stCxn id="512" idx="2"/>
            <a:endCxn id="514" idx="0"/>
          </p:cNvCxnSpPr>
          <p:nvPr/>
        </p:nvCxnSpPr>
        <p:spPr>
          <a:xfrm>
            <a:off x="4360750" y="1866975"/>
            <a:ext cx="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88"/>
          <p:cNvCxnSpPr>
            <a:stCxn id="512" idx="2"/>
            <a:endCxn id="515" idx="0"/>
          </p:cNvCxnSpPr>
          <p:nvPr/>
        </p:nvCxnSpPr>
        <p:spPr>
          <a:xfrm>
            <a:off x="4360750" y="1866975"/>
            <a:ext cx="13485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88"/>
          <p:cNvCxnSpPr>
            <a:stCxn id="513" idx="2"/>
            <a:endCxn id="516" idx="0"/>
          </p:cNvCxnSpPr>
          <p:nvPr/>
        </p:nvCxnSpPr>
        <p:spPr>
          <a:xfrm flipH="1">
            <a:off x="1240200" y="2824150"/>
            <a:ext cx="14568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8"/>
          <p:cNvCxnSpPr>
            <a:stCxn id="513" idx="2"/>
            <a:endCxn id="517" idx="0"/>
          </p:cNvCxnSpPr>
          <p:nvPr/>
        </p:nvCxnSpPr>
        <p:spPr>
          <a:xfrm flipH="1">
            <a:off x="2436000" y="2824150"/>
            <a:ext cx="2610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8"/>
          <p:cNvCxnSpPr>
            <a:stCxn id="513" idx="2"/>
            <a:endCxn id="518" idx="0"/>
          </p:cNvCxnSpPr>
          <p:nvPr/>
        </p:nvCxnSpPr>
        <p:spPr>
          <a:xfrm>
            <a:off x="2697000" y="2824150"/>
            <a:ext cx="9345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88"/>
          <p:cNvSpPr txBox="1"/>
          <p:nvPr/>
        </p:nvSpPr>
        <p:spPr>
          <a:xfrm>
            <a:off x="5505975" y="1343325"/>
            <a:ext cx="363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Root view is always a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ViewGroup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and screen layout</a:t>
            </a:r>
            <a:endParaRPr/>
          </a:p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2" name="Google Shape;53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25" y="987800"/>
            <a:ext cx="6086400" cy="3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in the layout editor</a:t>
            </a:r>
            <a:endParaRPr/>
          </a:p>
        </p:txBody>
      </p:sp>
      <p:sp>
        <p:nvSpPr>
          <p:cNvPr id="538" name="Google Shape;538;p9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9" name="Google Shape;539;p90"/>
          <p:cNvPicPr preferRelativeResize="0"/>
          <p:nvPr/>
        </p:nvPicPr>
        <p:blipFill rotWithShape="1">
          <a:blip r:embed="rId3">
            <a:alphaModFix/>
          </a:blip>
          <a:srcRect b="36052" l="25718" r="21415" t="21287"/>
          <a:stretch/>
        </p:blipFill>
        <p:spPr>
          <a:xfrm>
            <a:off x="1702250" y="1012125"/>
            <a:ext cx="6048076" cy="3531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90"/>
          <p:cNvSpPr/>
          <p:nvPr/>
        </p:nvSpPr>
        <p:spPr>
          <a:xfrm>
            <a:off x="1702212" y="1012125"/>
            <a:ext cx="2629200" cy="11496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6" name="Google Shape;546;p91"/>
          <p:cNvSpPr txBox="1"/>
          <p:nvPr>
            <p:ph idx="1" type="body"/>
          </p:nvPr>
        </p:nvSpPr>
        <p:spPr>
          <a:xfrm>
            <a:off x="311700" y="954550"/>
            <a:ext cx="8520600" cy="3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LinearLayout 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:orientation=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"vertical"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:layout_width=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:layout_height=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TextView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&lt;/LinearLayout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7" name="Google Shape;547;p9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Java Activity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92"/>
          <p:cNvSpPr txBox="1"/>
          <p:nvPr>
            <p:ph idx="1" type="body"/>
          </p:nvPr>
        </p:nvSpPr>
        <p:spPr>
          <a:xfrm>
            <a:off x="311700" y="1076275"/>
            <a:ext cx="88323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 linearL = new LinearLayout(this);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linearL.setOrientation(LinearLayout.VERTICAL);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linearL.addView(myText);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setContentView(linearL);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9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width and height in Java code</a:t>
            </a:r>
            <a:endParaRPr/>
          </a:p>
        </p:txBody>
      </p:sp>
      <p:sp>
        <p:nvSpPr>
          <p:cNvPr id="560" name="Google Shape;560;p93"/>
          <p:cNvSpPr txBox="1"/>
          <p:nvPr>
            <p:ph idx="1" type="body"/>
          </p:nvPr>
        </p:nvSpPr>
        <p:spPr>
          <a:xfrm>
            <a:off x="2355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Set the width and height of a view: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LinearLayout.LayoutParams layoutParams =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new Linear.LayoutParams(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LayoutParams.MATCH_PARENT,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LayoutParams.MATCH_CONTENT);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myView.setLayoutParams(layoutParams);</a:t>
            </a:r>
            <a:endParaRPr>
              <a:solidFill>
                <a:srgbClr val="303336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1" name="Google Shape;561;p9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view hierarchies</a:t>
            </a:r>
            <a:endParaRPr/>
          </a:p>
        </p:txBody>
      </p:sp>
      <p:sp>
        <p:nvSpPr>
          <p:cNvPr id="567" name="Google Shape;567;p9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94"/>
          <p:cNvSpPr txBox="1"/>
          <p:nvPr/>
        </p:nvSpPr>
        <p:spPr>
          <a:xfrm>
            <a:off x="87150" y="1088325"/>
            <a:ext cx="8868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Arrangement of view hierarchy affects app performance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 smallest number of simplest views possible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 the hierarchy flat—limit nesting of views and view groups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5"/>
          <p:cNvSpPr txBox="1"/>
          <p:nvPr>
            <p:ph type="title"/>
          </p:nvPr>
        </p:nvSpPr>
        <p:spPr>
          <a:xfrm>
            <a:off x="265500" y="1233175"/>
            <a:ext cx="4045200" cy="23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editor and Constraint</a:t>
            </a:r>
            <a:br>
              <a:rPr lang="en"/>
            </a:br>
            <a:r>
              <a:rPr lang="en"/>
              <a:t>Layout</a:t>
            </a:r>
            <a:endParaRPr/>
          </a:p>
        </p:txBody>
      </p:sp>
      <p:sp>
        <p:nvSpPr>
          <p:cNvPr id="574" name="Google Shape;574;p9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5" name="Google Shape;355;p69"/>
          <p:cNvSpPr txBox="1"/>
          <p:nvPr>
            <p:ph idx="1" type="body"/>
          </p:nvPr>
        </p:nvSpPr>
        <p:spPr>
          <a:xfrm>
            <a:off x="311700" y="1152475"/>
            <a:ext cx="8398800" cy="31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Views, view groups, and view hierarchy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layout editor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 handling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356" name="Google Shape;356;p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layout editor with ConstraintLayout</a:t>
            </a:r>
            <a:endParaRPr/>
          </a:p>
        </p:txBody>
      </p:sp>
      <p:sp>
        <p:nvSpPr>
          <p:cNvPr id="580" name="Google Shape;580;p9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1" name="Google Shape;581;p96"/>
          <p:cNvSpPr txBox="1"/>
          <p:nvPr>
            <p:ph idx="1" type="body"/>
          </p:nvPr>
        </p:nvSpPr>
        <p:spPr>
          <a:xfrm>
            <a:off x="311700" y="1152475"/>
            <a:ext cx="53415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Connect UI elements to parent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Resize and position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Align elements to others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Adjust margins and dimensions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Change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2" name="Google Shape;582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323" y="1152475"/>
            <a:ext cx="3241500" cy="27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is ConstraintLayout?</a:t>
            </a:r>
            <a:endParaRPr/>
          </a:p>
        </p:txBody>
      </p:sp>
      <p:sp>
        <p:nvSpPr>
          <p:cNvPr id="588" name="Google Shape;588;p9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97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Default layout for new Android Studio project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en"/>
              <a:t> that offers flexibility for layout design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Provides constraints to determine positions and alignment of UI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Constraint is a connection to another view, parent layout, or invisible guideline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Layout editor main toolbar</a:t>
            </a:r>
            <a:endParaRPr/>
          </a:p>
        </p:txBody>
      </p:sp>
      <p:sp>
        <p:nvSpPr>
          <p:cNvPr id="595" name="Google Shape;595;p9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98"/>
          <p:cNvSpPr txBox="1"/>
          <p:nvPr>
            <p:ph idx="1" type="body"/>
          </p:nvPr>
        </p:nvSpPr>
        <p:spPr>
          <a:xfrm>
            <a:off x="311700" y="1816450"/>
            <a:ext cx="8520600" cy="28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Design Surface: Design and Blueprint panes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Orientation in Editor: </a:t>
            </a:r>
            <a:r>
              <a:rPr lang="en"/>
              <a:t>Portrait</a:t>
            </a:r>
            <a:r>
              <a:rPr lang="en"/>
              <a:t> and Landscape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Device in Editor: Choose device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API Version in Editor: Choose API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Theme in Editor: Choose theme for preview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Locale in Editor: Choose language/locale for preview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7" name="Google Shape;59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713" y="1089675"/>
            <a:ext cx="6798575" cy="7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ConstraintLayout toolbar in layout editor</a:t>
            </a:r>
            <a:endParaRPr/>
          </a:p>
        </p:txBody>
      </p:sp>
      <p:sp>
        <p:nvSpPr>
          <p:cNvPr id="603" name="Google Shape;603;p9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99"/>
          <p:cNvSpPr txBox="1"/>
          <p:nvPr>
            <p:ph idx="1" type="body"/>
          </p:nvPr>
        </p:nvSpPr>
        <p:spPr>
          <a:xfrm>
            <a:off x="311700" y="1986538"/>
            <a:ext cx="85206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Show: Show Constraints and Show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Autoconnect: Enable or disable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Clear All Constraints: Clear all constraints in layout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Infer Constraints: Create constraints by inference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Default Margins: Set default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Pack: Pack or expand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Align: Align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Guidelines: Add vertical or horizontal guidelines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Zoom controls: Zoom in or out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05" name="Google Shape;605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388" y="1016426"/>
            <a:ext cx="7159225" cy="8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Autoconnect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11" name="Google Shape;611;p10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2" name="Google Shape;612;p100"/>
          <p:cNvSpPr txBox="1"/>
          <p:nvPr>
            <p:ph idx="1" type="body"/>
          </p:nvPr>
        </p:nvSpPr>
        <p:spPr>
          <a:xfrm>
            <a:off x="311700" y="1152475"/>
            <a:ext cx="41253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Enable Autoconnect      in toolbar if disabled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Drag element to any part of a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Autoconnect generates constraints against parent layout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2 at 8.30.36 PM.png" id="613" name="Google Shape;61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825" y="1440975"/>
            <a:ext cx="333800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064" y="1190975"/>
            <a:ext cx="4637236" cy="31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ConstraintLayout handles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0" name="Google Shape;620;p10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1" name="Google Shape;621;p101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Resizing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line and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Baseline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2" name="Google Shape;6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100" y="1072025"/>
            <a:ext cx="39147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Align elements by baseline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8" name="Google Shape;628;p10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102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     baseline constraint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Drag from baseline to other element's baseline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7-05-08 at 3.01.44 PM.png" id="630" name="Google Shape;63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75" y="1286033"/>
            <a:ext cx="324650" cy="3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350" y="1513963"/>
            <a:ext cx="4544850" cy="245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10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103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Attributes tab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includes: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Margin controls for positioning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such as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39" name="Google Shape;63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25" y="1480950"/>
            <a:ext cx="3373850" cy="15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 view inspector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10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6" name="Google Shape;646;p104"/>
          <p:cNvSpPr txBox="1"/>
          <p:nvPr/>
        </p:nvSpPr>
        <p:spPr>
          <a:xfrm>
            <a:off x="97650" y="1020650"/>
            <a:ext cx="5379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Vertical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Horizontal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close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7" name="Google Shape;64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350" y="1034730"/>
            <a:ext cx="2958025" cy="35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Layout_width and layout_height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3" name="Google Shape;653;p10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p105"/>
          <p:cNvSpPr txBox="1"/>
          <p:nvPr/>
        </p:nvSpPr>
        <p:spPr>
          <a:xfrm>
            <a:off x="97650" y="1020650"/>
            <a:ext cx="87159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change with size controls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match_constraint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Expands element to fill its parent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wrap_content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Shrinks element to enclose content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Fixed number of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(density-independent pixels)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6-05-12 at 5.13.12 PM.png" id="655" name="Google Shape;65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000" y="1832828"/>
            <a:ext cx="471100" cy="20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04 PM.png" id="656" name="Google Shape;656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07" y="2337491"/>
            <a:ext cx="471100" cy="1823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18 PM.png" id="657" name="Google Shape;657;p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00" y="2824650"/>
            <a:ext cx="471100" cy="18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150" y="3347650"/>
            <a:ext cx="9048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</a:t>
            </a:r>
            <a:endParaRPr/>
          </a:p>
        </p:txBody>
      </p:sp>
      <p:sp>
        <p:nvSpPr>
          <p:cNvPr id="362" name="Google Shape;362;p7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</a:t>
            </a:r>
            <a:endParaRPr/>
          </a:p>
        </p:txBody>
      </p:sp>
      <p:sp>
        <p:nvSpPr>
          <p:cNvPr id="664" name="Google Shape;664;p10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p106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To view and edit all attributes for element: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</a:t>
            </a:r>
            <a:r>
              <a:rPr b="1" lang="en"/>
              <a:t>Attributes</a:t>
            </a:r>
            <a:r>
              <a:rPr lang="en"/>
              <a:t> tab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element in design, blueprint, or Component Tree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Change most-used attributes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    at top or </a:t>
            </a:r>
            <a:r>
              <a:rPr b="1" lang="en"/>
              <a:t>View more attributes</a:t>
            </a:r>
            <a:r>
              <a:rPr lang="en"/>
              <a:t> at bottom to see and change more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3 at 12.52.37 AM.png" id="666" name="Google Shape;666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440" y="3611225"/>
            <a:ext cx="287350" cy="2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 example: TextView</a:t>
            </a:r>
            <a:endParaRPr/>
          </a:p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3" name="Google Shape;67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38" y="988602"/>
            <a:ext cx="4444325" cy="36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Preview</a:t>
            </a:r>
            <a:r>
              <a:rPr lang="en"/>
              <a:t> layouts</a:t>
            </a:r>
            <a:endParaRPr/>
          </a:p>
        </p:txBody>
      </p:sp>
      <p:sp>
        <p:nvSpPr>
          <p:cNvPr id="679" name="Google Shape;679;p10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108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review layout with horizontal/vertical orientation: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Switch to Landscape</a:t>
            </a:r>
            <a:r>
              <a:rPr lang="en"/>
              <a:t> or </a:t>
            </a:r>
            <a:r>
              <a:rPr b="1" lang="en"/>
              <a:t>Switch to Portrait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different devices: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Device in Editor button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device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1" name="Google Shape;68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0" y="1955900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575" y="3467025"/>
            <a:ext cx="102574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landscape</a:t>
            </a:r>
            <a:endParaRPr/>
          </a:p>
        </p:txBody>
      </p:sp>
      <p:sp>
        <p:nvSpPr>
          <p:cNvPr id="688" name="Google Shape;688;p10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9" name="Google Shape;689;p109"/>
          <p:cNvSpPr txBox="1"/>
          <p:nvPr>
            <p:ph idx="1" type="body"/>
          </p:nvPr>
        </p:nvSpPr>
        <p:spPr>
          <a:xfrm>
            <a:off x="311700" y="1152475"/>
            <a:ext cx="55824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Landscape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(land)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00" y="1409125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225" y="1322250"/>
            <a:ext cx="28670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tablet</a:t>
            </a:r>
            <a:endParaRPr/>
          </a:p>
        </p:txBody>
      </p:sp>
      <p:sp>
        <p:nvSpPr>
          <p:cNvPr id="697" name="Google Shape;697;p1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8" name="Google Shape;698;p110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Layout Editor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layout x-large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(xlarge)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9" name="Google Shape;699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50" y="1451775"/>
            <a:ext cx="45922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Handling</a:t>
            </a:r>
            <a:endParaRPr/>
          </a:p>
        </p:txBody>
      </p:sp>
      <p:sp>
        <p:nvSpPr>
          <p:cNvPr id="705" name="Google Shape;705;p1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11" name="Google Shape;711;p1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p112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Something that happens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UI: Click, tap, drag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Device: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DetectedActivity</a:t>
            </a:r>
            <a:r>
              <a:rPr lang="en"/>
              <a:t> such as walking, driving, tilting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Events are "noticed" by the Android system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 Handlers</a:t>
            </a:r>
            <a:endParaRPr/>
          </a:p>
        </p:txBody>
      </p:sp>
      <p:sp>
        <p:nvSpPr>
          <p:cNvPr id="718" name="Google Shape;718;p1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9" name="Google Shape;719;p113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Methods that do something in response to a click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method, called an </a:t>
            </a:r>
            <a:r>
              <a:rPr b="1" lang="en"/>
              <a:t>event handler</a:t>
            </a:r>
            <a:r>
              <a:rPr lang="en"/>
              <a:t>, is triggered by a specific event and does something in response to the event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Attach in XML and implement in Java</a:t>
            </a:r>
            <a:endParaRPr/>
          </a:p>
        </p:txBody>
      </p:sp>
      <p:sp>
        <p:nvSpPr>
          <p:cNvPr id="725" name="Google Shape;725;p11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6" name="Google Shape;726;p114"/>
          <p:cNvSpPr txBox="1"/>
          <p:nvPr>
            <p:ph idx="1" type="body"/>
          </p:nvPr>
        </p:nvSpPr>
        <p:spPr>
          <a:xfrm>
            <a:off x="311700" y="1152475"/>
            <a:ext cx="35940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Attach handler to view in XML layout: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android:onClick="showToast"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114"/>
          <p:cNvSpPr txBox="1"/>
          <p:nvPr>
            <p:ph idx="1" type="body"/>
          </p:nvPr>
        </p:nvSpPr>
        <p:spPr>
          <a:xfrm>
            <a:off x="4210400" y="1111425"/>
            <a:ext cx="46908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 handler in Java activity: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public void showToast(View view)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String msg = "Hello Toast!";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 toast = Toast.makeText(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this, msg, duration);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toast.show();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728" name="Google Shape;728;p114"/>
          <p:cNvCxnSpPr/>
          <p:nvPr/>
        </p:nvCxnSpPr>
        <p:spPr>
          <a:xfrm flipH="1">
            <a:off x="4055825" y="1099875"/>
            <a:ext cx="10800" cy="3234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Alternative: Set </a:t>
            </a:r>
            <a:r>
              <a:rPr lang="en"/>
              <a:t>click </a:t>
            </a:r>
            <a:r>
              <a:rPr lang="en"/>
              <a:t>handler in Java</a:t>
            </a:r>
            <a:endParaRPr/>
          </a:p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5" name="Google Shape;735;p115"/>
          <p:cNvSpPr txBox="1"/>
          <p:nvPr>
            <p:ph idx="1" type="body"/>
          </p:nvPr>
        </p:nvSpPr>
        <p:spPr>
          <a:xfrm>
            <a:off x="311700" y="1086350"/>
            <a:ext cx="8832300" cy="3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final Button button = (Button) findViewById(R.id.button_id);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button.setOnClickListener(new View.OnClickListener()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public void onClick(View v)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String msg = "Hello Toast!";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 toast = Toast.makeText(this, msg, duration);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toast.show();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});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see is a view</a:t>
            </a:r>
            <a:endParaRPr/>
          </a:p>
        </p:txBody>
      </p:sp>
      <p:sp>
        <p:nvSpPr>
          <p:cNvPr id="368" name="Google Shape;368;p71"/>
          <p:cNvSpPr txBox="1"/>
          <p:nvPr>
            <p:ph idx="1" type="body"/>
          </p:nvPr>
        </p:nvSpPr>
        <p:spPr>
          <a:xfrm>
            <a:off x="311700" y="1076275"/>
            <a:ext cx="5647200" cy="17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look at your mobile device,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every user interface element that you see is a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7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1"/>
          <p:cNvSpPr txBox="1"/>
          <p:nvPr/>
        </p:nvSpPr>
        <p:spPr>
          <a:xfrm>
            <a:off x="4569200" y="2833450"/>
            <a:ext cx="11907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Views</a:t>
            </a:r>
            <a:endParaRPr sz="2400"/>
          </a:p>
        </p:txBody>
      </p:sp>
      <p:pic>
        <p:nvPicPr>
          <p:cNvPr id="371" name="Google Shape;37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575" y="1076274"/>
            <a:ext cx="1936424" cy="345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72" name="Google Shape;372;p71"/>
          <p:cNvCxnSpPr/>
          <p:nvPr/>
        </p:nvCxnSpPr>
        <p:spPr>
          <a:xfrm flipH="1">
            <a:off x="5548975" y="1685325"/>
            <a:ext cx="1420800" cy="1420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1"/>
          <p:cNvCxnSpPr/>
          <p:nvPr/>
        </p:nvCxnSpPr>
        <p:spPr>
          <a:xfrm rot="10800000">
            <a:off x="5546244" y="3100250"/>
            <a:ext cx="13386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1"/>
          <p:cNvCxnSpPr/>
          <p:nvPr/>
        </p:nvCxnSpPr>
        <p:spPr>
          <a:xfrm rot="10800000">
            <a:off x="5549125" y="3100400"/>
            <a:ext cx="979800" cy="979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741" name="Google Shape;741;p1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47" name="Google Shape;747;p117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static data from code in your layouts.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Strings, dimensions, images, menu text, colors, styles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Useful for localization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8" name="Google Shape;748;p1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7250"/>
            <a:ext cx="2903000" cy="36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Where are the resources in your project?</a:t>
            </a:r>
            <a:endParaRPr/>
          </a:p>
        </p:txBody>
      </p:sp>
      <p:sp>
        <p:nvSpPr>
          <p:cNvPr id="755" name="Google Shape;755;p1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6" name="Google Shape;756;p118"/>
          <p:cNvCxnSpPr/>
          <p:nvPr/>
        </p:nvCxnSpPr>
        <p:spPr>
          <a:xfrm flipH="1" rot="10800000">
            <a:off x="3325550" y="1878175"/>
            <a:ext cx="1101000" cy="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57" name="Google Shape;757;p118"/>
          <p:cNvSpPr txBox="1"/>
          <p:nvPr/>
        </p:nvSpPr>
        <p:spPr>
          <a:xfrm>
            <a:off x="4426500" y="1580650"/>
            <a:ext cx="42858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and resource files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stored in </a:t>
            </a:r>
            <a:r>
              <a:rPr b="1" lang="en" sz="2400"/>
              <a:t>res</a:t>
            </a:r>
            <a:r>
              <a:rPr lang="en" sz="2400"/>
              <a:t> folder</a:t>
            </a:r>
            <a:endParaRPr sz="2400"/>
          </a:p>
        </p:txBody>
      </p:sp>
      <p:sp>
        <p:nvSpPr>
          <p:cNvPr id="758" name="Google Shape;758;p118"/>
          <p:cNvSpPr/>
          <p:nvPr/>
        </p:nvSpPr>
        <p:spPr>
          <a:xfrm>
            <a:off x="332550" y="1762525"/>
            <a:ext cx="2882100" cy="2582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Refer to resources in code</a:t>
            </a:r>
            <a:endParaRPr/>
          </a:p>
        </p:txBody>
      </p:sp>
      <p:sp>
        <p:nvSpPr>
          <p:cNvPr id="764" name="Google Shape;764;p1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119"/>
          <p:cNvSpPr txBox="1"/>
          <p:nvPr>
            <p:ph idx="1" type="body"/>
          </p:nvPr>
        </p:nvSpPr>
        <p:spPr>
          <a:xfrm>
            <a:off x="311700" y="1019825"/>
            <a:ext cx="8709300" cy="3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Layout: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R.layout.activity_main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setContentView(R.layout.activity_main);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R.id.recyclerview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rv = (RecyclerView) findViewById(R.id.recyclerview);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Java: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R.string.title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XML: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android:text="@string/title"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Measurements</a:t>
            </a:r>
            <a:endParaRPr/>
          </a:p>
        </p:txBody>
      </p:sp>
      <p:sp>
        <p:nvSpPr>
          <p:cNvPr id="771" name="Google Shape;771;p12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Density-i</a:t>
            </a:r>
            <a:r>
              <a:rPr lang="en"/>
              <a:t>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/>
              <a:t>): for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Scale-independent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</a:t>
            </a:r>
            <a:r>
              <a:rPr lang="en"/>
              <a:t>): for text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Don't use device-dependent or density-dependent units: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px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Measurement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mm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Points - typography 1/72 inch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pt</a:t>
            </a:r>
            <a:r>
              <a:rPr lang="en"/>
              <a:t>)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72" name="Google Shape;772;p1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3" name="Google Shape;773;p120"/>
          <p:cNvCxnSpPr/>
          <p:nvPr/>
        </p:nvCxnSpPr>
        <p:spPr>
          <a:xfrm>
            <a:off x="347850" y="2914200"/>
            <a:ext cx="5508300" cy="159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20"/>
          <p:cNvCxnSpPr/>
          <p:nvPr/>
        </p:nvCxnSpPr>
        <p:spPr>
          <a:xfrm flipH="1" rot="10800000">
            <a:off x="454500" y="2956500"/>
            <a:ext cx="5295000" cy="1510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0" name="Google Shape;780;p1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6" name="Google Shape;786;p122"/>
          <p:cNvSpPr txBox="1"/>
          <p:nvPr>
            <p:ph idx="1" type="body"/>
          </p:nvPr>
        </p:nvSpPr>
        <p:spPr>
          <a:xfrm>
            <a:off x="311700" y="1030925"/>
            <a:ext cx="85206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Views: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5"/>
              </a:rPr>
              <a:t>device independent pixels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 sz="2000" u="sng">
                <a:solidFill>
                  <a:schemeClr val="hlink"/>
                </a:solidFill>
                <a:hlinkClick r:id="rId7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TextView</a:t>
            </a:r>
            <a:r>
              <a:rPr lang="en" sz="2000" u="sng">
                <a:solidFill>
                  <a:schemeClr val="hlink"/>
                </a:solidFill>
                <a:hlinkClick r:id="rId9"/>
              </a:rPr>
              <a:t> class documentation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Layouts: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developer.android.com Layouts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Common Layout Objects</a:t>
            </a:r>
            <a:endParaRPr sz="2000"/>
          </a:p>
        </p:txBody>
      </p:sp>
      <p:sp>
        <p:nvSpPr>
          <p:cNvPr id="787" name="Google Shape;787;p1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</a:t>
            </a:r>
            <a:r>
              <a:rPr lang="en"/>
              <a:t>even more</a:t>
            </a:r>
            <a:endParaRPr/>
          </a:p>
        </p:txBody>
      </p:sp>
      <p:sp>
        <p:nvSpPr>
          <p:cNvPr id="793" name="Google Shape;793;p123"/>
          <p:cNvSpPr txBox="1"/>
          <p:nvPr>
            <p:ph idx="1" type="body"/>
          </p:nvPr>
        </p:nvSpPr>
        <p:spPr>
          <a:xfrm>
            <a:off x="235500" y="1096275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Resources: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Android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Color</a:t>
            </a:r>
            <a:r>
              <a:rPr lang="en" sz="2000"/>
              <a:t> class definition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R.color</a:t>
            </a:r>
            <a:r>
              <a:rPr lang="en" sz="2000" u="sng">
                <a:solidFill>
                  <a:schemeClr val="hlink"/>
                </a:solidFill>
                <a:hlinkClick r:id="rId6"/>
              </a:rPr>
              <a:t>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Supporting Different Densities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Color Hex Color Codes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94" name="Google Shape;794;p1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5" name="Google Shape;795;p123"/>
          <p:cNvSpPr txBox="1"/>
          <p:nvPr>
            <p:ph idx="1" type="body"/>
          </p:nvPr>
        </p:nvSpPr>
        <p:spPr>
          <a:xfrm>
            <a:off x="4637400" y="1106760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Other: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Android Studio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Image Asset Studio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UI Overview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2"/>
              </a:rPr>
              <a:t>Vocabulary words and concepts glossary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3"/>
              </a:rPr>
              <a:t>Model-View-Presenter</a:t>
            </a:r>
            <a:r>
              <a:rPr lang="en" sz="2000"/>
              <a:t> </a:t>
            </a:r>
            <a:br>
              <a:rPr lang="en" sz="2000"/>
            </a:br>
            <a:r>
              <a:rPr lang="en" sz="2000"/>
              <a:t>(MVP) architecture pattern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4"/>
              </a:rPr>
              <a:t>Architectural patterns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801" name="Google Shape;801;p1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124"/>
          <p:cNvSpPr txBox="1"/>
          <p:nvPr/>
        </p:nvSpPr>
        <p:spPr>
          <a:xfrm>
            <a:off x="311700" y="1530325"/>
            <a:ext cx="8520600" cy="24834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1.2 Layouts and resources for the UI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Practicals: 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0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1.2A : Your first interactive UI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1.2B : The layout editor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808" name="Google Shape;808;p1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1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view?</a:t>
            </a:r>
            <a:endParaRPr/>
          </a:p>
        </p:txBody>
      </p:sp>
      <p:sp>
        <p:nvSpPr>
          <p:cNvPr id="380" name="Google Shape;380;p72"/>
          <p:cNvSpPr txBox="1"/>
          <p:nvPr>
            <p:ph idx="1" type="body"/>
          </p:nvPr>
        </p:nvSpPr>
        <p:spPr>
          <a:xfrm>
            <a:off x="311700" y="1076275"/>
            <a:ext cx="8520600" cy="3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subclasses are basic user interface building blocks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TextView</a:t>
            </a:r>
            <a:r>
              <a:rPr lang="en"/>
              <a:t> class), edit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EditText</a:t>
            </a:r>
            <a:r>
              <a:rPr lang="en"/>
              <a:t> class)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Buttons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/>
              <a:t> class), </a:t>
            </a:r>
            <a:r>
              <a:rPr lang="en" u="sng">
                <a:solidFill>
                  <a:schemeClr val="accent5"/>
                </a:solidFill>
                <a:hlinkClick r:id="rId7"/>
              </a:rPr>
              <a:t>menus</a:t>
            </a:r>
            <a:r>
              <a:rPr lang="en"/>
              <a:t>, other controls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Scrollable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ScrollView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RecyclerView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images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/>
              <a:t>Group views (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1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1" name="Google Shape;381;p7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Examples of view subclasses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7" name="Google Shape;387;p7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73"/>
          <p:cNvSpPr txBox="1"/>
          <p:nvPr/>
        </p:nvSpPr>
        <p:spPr>
          <a:xfrm>
            <a:off x="328525" y="1567025"/>
            <a:ext cx="1827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EditText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Slider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73"/>
          <p:cNvSpPr txBox="1"/>
          <p:nvPr/>
        </p:nvSpPr>
        <p:spPr>
          <a:xfrm>
            <a:off x="4501150" y="1485400"/>
            <a:ext cx="2223600" cy="2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CheckBox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RadioButton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875" y="1567025"/>
            <a:ext cx="1506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875" y="2408950"/>
            <a:ext cx="231896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4875" y="3149500"/>
            <a:ext cx="14687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050" y="1485399"/>
            <a:ext cx="1506450" cy="64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4050" y="2408950"/>
            <a:ext cx="1506450" cy="645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4039" y="3206225"/>
            <a:ext cx="825782" cy="10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1" name="Google Shape;401;p7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Color, dimensions, positioning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have focus (e.g., selected to receive user input)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interactive (respond to user clicks)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visible or not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Relationships to other views</a:t>
            </a:r>
            <a:endParaRPr/>
          </a:p>
        </p:txBody>
      </p:sp>
      <p:sp>
        <p:nvSpPr>
          <p:cNvPr id="402" name="Google Shape;402;p7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views and layouts</a:t>
            </a:r>
            <a:endParaRPr/>
          </a:p>
        </p:txBody>
      </p:sp>
      <p:sp>
        <p:nvSpPr>
          <p:cNvPr id="408" name="Google Shape;408;p75"/>
          <p:cNvSpPr txBox="1"/>
          <p:nvPr>
            <p:ph idx="1" type="body"/>
          </p:nvPr>
        </p:nvSpPr>
        <p:spPr>
          <a:xfrm>
            <a:off x="311700" y="11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Android Studio layout editor: visual representation of XML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XML editor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Java code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7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